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4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A3000-86A9-41B1-BC59-F8ED4D6BD89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</dgm:pt>
    <dgm:pt modelId="{89E659D1-B972-4CED-9070-CF42D63E31F7}">
      <dgm:prSet phldrT="[Текст]" custT="1"/>
      <dgm:spPr/>
      <dgm:t>
        <a:bodyPr/>
        <a:lstStyle/>
        <a:p>
          <a:r>
            <a:rPr lang="ru-RU" sz="2400" b="1" dirty="0" smtClean="0"/>
            <a:t>Апробация ПРП НОО </a:t>
          </a:r>
          <a:br>
            <a:rPr lang="ru-RU" sz="2400" b="1" dirty="0" smtClean="0"/>
          </a:br>
          <a:endParaRPr lang="ru-RU" sz="2400" dirty="0" smtClean="0"/>
        </a:p>
      </dgm:t>
    </dgm:pt>
    <dgm:pt modelId="{57BE21EC-3845-4707-BED1-F31A0F2BD4B0}" type="parTrans" cxnId="{25CB811A-00EC-47D8-AD2C-96E630B7DA46}">
      <dgm:prSet/>
      <dgm:spPr/>
      <dgm:t>
        <a:bodyPr/>
        <a:lstStyle/>
        <a:p>
          <a:endParaRPr lang="ru-RU"/>
        </a:p>
      </dgm:t>
    </dgm:pt>
    <dgm:pt modelId="{32FD4725-2A2A-4ADB-9058-52232945E912}" type="sibTrans" cxnId="{25CB811A-00EC-47D8-AD2C-96E630B7DA46}">
      <dgm:prSet/>
      <dgm:spPr/>
      <dgm:t>
        <a:bodyPr/>
        <a:lstStyle/>
        <a:p>
          <a:endParaRPr lang="ru-RU"/>
        </a:p>
      </dgm:t>
    </dgm:pt>
    <dgm:pt modelId="{7F650363-6EE8-42BB-A7F3-75AB192440BC}">
      <dgm:prSet/>
      <dgm:spPr/>
      <dgm:t>
        <a:bodyPr/>
        <a:lstStyle/>
        <a:p>
          <a:r>
            <a:rPr lang="ru-RU" b="1" dirty="0" smtClean="0"/>
            <a:t>77 ОО</a:t>
          </a:r>
          <a:br>
            <a:rPr lang="ru-RU" b="1" dirty="0" smtClean="0"/>
          </a:br>
          <a:r>
            <a:rPr lang="ru-RU" b="1" dirty="0" smtClean="0"/>
            <a:t>369 участников</a:t>
          </a:r>
          <a:br>
            <a:rPr lang="ru-RU" b="1" dirty="0" smtClean="0"/>
          </a:br>
          <a:r>
            <a:rPr lang="ru-RU" b="1" dirty="0" smtClean="0"/>
            <a:t>388 экспертиз</a:t>
          </a:r>
          <a:br>
            <a:rPr lang="ru-RU" b="1" dirty="0" smtClean="0"/>
          </a:br>
          <a:r>
            <a:rPr lang="ru-RU" b="1" dirty="0" smtClean="0"/>
            <a:t>328 экспертная оценка</a:t>
          </a:r>
          <a:br>
            <a:rPr lang="ru-RU" b="1" dirty="0" smtClean="0"/>
          </a:br>
          <a:r>
            <a:rPr lang="ru-RU" b="1" dirty="0" smtClean="0"/>
            <a:t>60 – использование в учебном процессе </a:t>
          </a:r>
          <a:endParaRPr lang="ru-RU" dirty="0"/>
        </a:p>
      </dgm:t>
    </dgm:pt>
    <dgm:pt modelId="{31C17754-9B60-4F0C-BEC0-EEEC0BDAFB7D}" type="parTrans" cxnId="{7266E17F-4DE3-4938-81B3-F05AD20968CE}">
      <dgm:prSet/>
      <dgm:spPr/>
      <dgm:t>
        <a:bodyPr/>
        <a:lstStyle/>
        <a:p>
          <a:endParaRPr lang="ru-RU"/>
        </a:p>
      </dgm:t>
    </dgm:pt>
    <dgm:pt modelId="{956D64C9-3069-4D66-BF16-8ECE097E51EE}" type="sibTrans" cxnId="{7266E17F-4DE3-4938-81B3-F05AD20968CE}">
      <dgm:prSet/>
      <dgm:spPr/>
      <dgm:t>
        <a:bodyPr/>
        <a:lstStyle/>
        <a:p>
          <a:endParaRPr lang="ru-RU"/>
        </a:p>
      </dgm:t>
    </dgm:pt>
    <dgm:pt modelId="{DCFCC86F-06C0-472A-86D3-A1A19AE44BE8}">
      <dgm:prSet custT="1"/>
      <dgm:spPr/>
      <dgm:t>
        <a:bodyPr/>
        <a:lstStyle/>
        <a:p>
          <a:r>
            <a:rPr lang="ru-RU" sz="2400" b="1" dirty="0" smtClean="0"/>
            <a:t>Апробация ПРП ООО </a:t>
          </a:r>
          <a:br>
            <a:rPr lang="ru-RU" sz="2400" b="1" dirty="0" smtClean="0"/>
          </a:br>
          <a:endParaRPr lang="ru-RU" sz="2400" dirty="0"/>
        </a:p>
      </dgm:t>
    </dgm:pt>
    <dgm:pt modelId="{D27E069A-8097-4043-8E01-0D7CFBC4A197}" type="parTrans" cxnId="{CEC9459D-47C0-4D38-960B-15DB80310516}">
      <dgm:prSet/>
      <dgm:spPr/>
      <dgm:t>
        <a:bodyPr/>
        <a:lstStyle/>
        <a:p>
          <a:endParaRPr lang="ru-RU"/>
        </a:p>
      </dgm:t>
    </dgm:pt>
    <dgm:pt modelId="{57E9B27D-7068-4FC8-9607-2AB059480ACE}" type="sibTrans" cxnId="{CEC9459D-47C0-4D38-960B-15DB80310516}">
      <dgm:prSet/>
      <dgm:spPr/>
      <dgm:t>
        <a:bodyPr/>
        <a:lstStyle/>
        <a:p>
          <a:endParaRPr lang="ru-RU"/>
        </a:p>
      </dgm:t>
    </dgm:pt>
    <dgm:pt modelId="{A5EEDAE8-06E3-43D6-9857-20EB602E7E47}">
      <dgm:prSet/>
      <dgm:spPr/>
      <dgm:t>
        <a:bodyPr/>
        <a:lstStyle/>
        <a:p>
          <a:r>
            <a:rPr lang="ru-RU" b="1" dirty="0" smtClean="0"/>
            <a:t>37 ОО</a:t>
          </a:r>
          <a:br>
            <a:rPr lang="ru-RU" b="1" dirty="0" smtClean="0"/>
          </a:br>
          <a:r>
            <a:rPr lang="ru-RU" b="1" dirty="0" smtClean="0"/>
            <a:t>198 участников</a:t>
          </a:r>
          <a:br>
            <a:rPr lang="ru-RU" b="1" dirty="0" smtClean="0"/>
          </a:br>
          <a:r>
            <a:rPr lang="ru-RU" b="1" dirty="0" smtClean="0"/>
            <a:t>208 экспертиз</a:t>
          </a:r>
          <a:br>
            <a:rPr lang="ru-RU" b="1" dirty="0" smtClean="0"/>
          </a:br>
          <a:r>
            <a:rPr lang="ru-RU" b="1" dirty="0" smtClean="0"/>
            <a:t>184 экспертная оценка</a:t>
          </a:r>
          <a:br>
            <a:rPr lang="ru-RU" b="1" dirty="0" smtClean="0"/>
          </a:br>
          <a:r>
            <a:rPr lang="ru-RU" b="1" dirty="0" smtClean="0"/>
            <a:t>24– использование в учебном процессе </a:t>
          </a:r>
          <a:endParaRPr lang="ru-RU" dirty="0"/>
        </a:p>
      </dgm:t>
    </dgm:pt>
    <dgm:pt modelId="{3B0DE825-D9C2-41DB-898A-58285CF6F498}" type="parTrans" cxnId="{AFD09ED9-6C3F-4E77-891A-8834E7FDD7C6}">
      <dgm:prSet/>
      <dgm:spPr/>
      <dgm:t>
        <a:bodyPr/>
        <a:lstStyle/>
        <a:p>
          <a:endParaRPr lang="ru-RU"/>
        </a:p>
      </dgm:t>
    </dgm:pt>
    <dgm:pt modelId="{D19DEDCB-0AC7-419D-8E29-20DF0CBEA1A0}" type="sibTrans" cxnId="{AFD09ED9-6C3F-4E77-891A-8834E7FDD7C6}">
      <dgm:prSet/>
      <dgm:spPr/>
      <dgm:t>
        <a:bodyPr/>
        <a:lstStyle/>
        <a:p>
          <a:endParaRPr lang="ru-RU"/>
        </a:p>
      </dgm:t>
    </dgm:pt>
    <dgm:pt modelId="{736406A1-2536-4B15-B5EC-1A884424FF67}">
      <dgm:prSet/>
      <dgm:spPr/>
      <dgm:t>
        <a:bodyPr/>
        <a:lstStyle/>
        <a:p>
          <a:endParaRPr lang="ru-RU" dirty="0"/>
        </a:p>
      </dgm:t>
    </dgm:pt>
    <dgm:pt modelId="{5F533258-4F86-46E8-ADD7-743CFA577D28}" type="parTrans" cxnId="{4E2AAEF4-A4BF-418A-87AE-739F454F3281}">
      <dgm:prSet/>
      <dgm:spPr/>
      <dgm:t>
        <a:bodyPr/>
        <a:lstStyle/>
        <a:p>
          <a:endParaRPr lang="ru-RU"/>
        </a:p>
      </dgm:t>
    </dgm:pt>
    <dgm:pt modelId="{D1723179-06E8-47F8-9BBC-BB813B600285}" type="sibTrans" cxnId="{4E2AAEF4-A4BF-418A-87AE-739F454F3281}">
      <dgm:prSet/>
      <dgm:spPr/>
      <dgm:t>
        <a:bodyPr/>
        <a:lstStyle/>
        <a:p>
          <a:endParaRPr lang="ru-RU"/>
        </a:p>
      </dgm:t>
    </dgm:pt>
    <dgm:pt modelId="{D303E1A6-7013-4725-AC3E-051A75F9252D}" type="pres">
      <dgm:prSet presAssocID="{DF8A3000-86A9-41B1-BC59-F8ED4D6BD89D}" presName="Name0" presStyleCnt="0">
        <dgm:presLayoutVars>
          <dgm:dir/>
          <dgm:animLvl val="lvl"/>
          <dgm:resizeHandles val="exact"/>
        </dgm:presLayoutVars>
      </dgm:prSet>
      <dgm:spPr/>
    </dgm:pt>
    <dgm:pt modelId="{8EC1FCC0-2F02-43AE-ACBD-A099F3C46597}" type="pres">
      <dgm:prSet presAssocID="{89E659D1-B972-4CED-9070-CF42D63E31F7}" presName="composite" presStyleCnt="0"/>
      <dgm:spPr/>
    </dgm:pt>
    <dgm:pt modelId="{EBC56263-0F5B-4775-BD90-A175CA1FE86A}" type="pres">
      <dgm:prSet presAssocID="{89E659D1-B972-4CED-9070-CF42D63E31F7}" presName="parTx" presStyleLbl="alignNode1" presStyleIdx="0" presStyleCnt="2" custLinFactNeighborX="-814" custLinFactNeighborY="21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CAD05B-17AD-4455-8B36-EF6EAC6FEA16}" type="pres">
      <dgm:prSet presAssocID="{89E659D1-B972-4CED-9070-CF42D63E31F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E04B2-95B0-42B6-A232-319308FD1268}" type="pres">
      <dgm:prSet presAssocID="{32FD4725-2A2A-4ADB-9058-52232945E912}" presName="space" presStyleCnt="0"/>
      <dgm:spPr/>
    </dgm:pt>
    <dgm:pt modelId="{CBB599E6-2A40-4847-B356-6AEFCF5CA4FA}" type="pres">
      <dgm:prSet presAssocID="{DCFCC86F-06C0-472A-86D3-A1A19AE44BE8}" presName="composite" presStyleCnt="0"/>
      <dgm:spPr/>
    </dgm:pt>
    <dgm:pt modelId="{736E71FC-12FF-47A5-BCF0-79897C6E7C74}" type="pres">
      <dgm:prSet presAssocID="{DCFCC86F-06C0-472A-86D3-A1A19AE44BE8}" presName="parTx" presStyleLbl="alignNode1" presStyleIdx="1" presStyleCnt="2" custLinFactNeighborX="95" custLinFactNeighborY="19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AD3245-B30D-472B-A25B-2E5F063EC969}" type="pres">
      <dgm:prSet presAssocID="{DCFCC86F-06C0-472A-86D3-A1A19AE44BE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B592E00-A655-493A-999C-B3807B117885}" type="presOf" srcId="{736406A1-2536-4B15-B5EC-1A884424FF67}" destId="{D3CAD05B-17AD-4455-8B36-EF6EAC6FEA16}" srcOrd="0" destOrd="1" presId="urn:microsoft.com/office/officeart/2005/8/layout/hList1"/>
    <dgm:cxn modelId="{F3AF23E0-173A-40F3-87AD-06ADAD53BB25}" type="presOf" srcId="{89E659D1-B972-4CED-9070-CF42D63E31F7}" destId="{EBC56263-0F5B-4775-BD90-A175CA1FE86A}" srcOrd="0" destOrd="0" presId="urn:microsoft.com/office/officeart/2005/8/layout/hList1"/>
    <dgm:cxn modelId="{4E2AAEF4-A4BF-418A-87AE-739F454F3281}" srcId="{89E659D1-B972-4CED-9070-CF42D63E31F7}" destId="{736406A1-2536-4B15-B5EC-1A884424FF67}" srcOrd="1" destOrd="0" parTransId="{5F533258-4F86-46E8-ADD7-743CFA577D28}" sibTransId="{D1723179-06E8-47F8-9BBC-BB813B600285}"/>
    <dgm:cxn modelId="{CEC9459D-47C0-4D38-960B-15DB80310516}" srcId="{DF8A3000-86A9-41B1-BC59-F8ED4D6BD89D}" destId="{DCFCC86F-06C0-472A-86D3-A1A19AE44BE8}" srcOrd="1" destOrd="0" parTransId="{D27E069A-8097-4043-8E01-0D7CFBC4A197}" sibTransId="{57E9B27D-7068-4FC8-9607-2AB059480ACE}"/>
    <dgm:cxn modelId="{3BBA8337-F3DA-4E7D-BB8F-B3D419466C76}" type="presOf" srcId="{DCFCC86F-06C0-472A-86D3-A1A19AE44BE8}" destId="{736E71FC-12FF-47A5-BCF0-79897C6E7C74}" srcOrd="0" destOrd="0" presId="urn:microsoft.com/office/officeart/2005/8/layout/hList1"/>
    <dgm:cxn modelId="{7266E17F-4DE3-4938-81B3-F05AD20968CE}" srcId="{89E659D1-B972-4CED-9070-CF42D63E31F7}" destId="{7F650363-6EE8-42BB-A7F3-75AB192440BC}" srcOrd="0" destOrd="0" parTransId="{31C17754-9B60-4F0C-BEC0-EEEC0BDAFB7D}" sibTransId="{956D64C9-3069-4D66-BF16-8ECE097E51EE}"/>
    <dgm:cxn modelId="{76C422B7-E07E-4B03-94BE-70FDCB7D7BB1}" type="presOf" srcId="{DF8A3000-86A9-41B1-BC59-F8ED4D6BD89D}" destId="{D303E1A6-7013-4725-AC3E-051A75F9252D}" srcOrd="0" destOrd="0" presId="urn:microsoft.com/office/officeart/2005/8/layout/hList1"/>
    <dgm:cxn modelId="{25CB811A-00EC-47D8-AD2C-96E630B7DA46}" srcId="{DF8A3000-86A9-41B1-BC59-F8ED4D6BD89D}" destId="{89E659D1-B972-4CED-9070-CF42D63E31F7}" srcOrd="0" destOrd="0" parTransId="{57BE21EC-3845-4707-BED1-F31A0F2BD4B0}" sibTransId="{32FD4725-2A2A-4ADB-9058-52232945E912}"/>
    <dgm:cxn modelId="{AFD09ED9-6C3F-4E77-891A-8834E7FDD7C6}" srcId="{DCFCC86F-06C0-472A-86D3-A1A19AE44BE8}" destId="{A5EEDAE8-06E3-43D6-9857-20EB602E7E47}" srcOrd="0" destOrd="0" parTransId="{3B0DE825-D9C2-41DB-898A-58285CF6F498}" sibTransId="{D19DEDCB-0AC7-419D-8E29-20DF0CBEA1A0}"/>
    <dgm:cxn modelId="{5B937420-0A3F-4224-A5E5-A61A93460A2F}" type="presOf" srcId="{A5EEDAE8-06E3-43D6-9857-20EB602E7E47}" destId="{13AD3245-B30D-472B-A25B-2E5F063EC969}" srcOrd="0" destOrd="0" presId="urn:microsoft.com/office/officeart/2005/8/layout/hList1"/>
    <dgm:cxn modelId="{91625226-29D4-482D-967D-279A8C755C88}" type="presOf" srcId="{7F650363-6EE8-42BB-A7F3-75AB192440BC}" destId="{D3CAD05B-17AD-4455-8B36-EF6EAC6FEA16}" srcOrd="0" destOrd="0" presId="urn:microsoft.com/office/officeart/2005/8/layout/hList1"/>
    <dgm:cxn modelId="{906712DE-9120-4129-9444-F8EF6A26E5FF}" type="presParOf" srcId="{D303E1A6-7013-4725-AC3E-051A75F9252D}" destId="{8EC1FCC0-2F02-43AE-ACBD-A099F3C46597}" srcOrd="0" destOrd="0" presId="urn:microsoft.com/office/officeart/2005/8/layout/hList1"/>
    <dgm:cxn modelId="{29E1D2C3-3019-4B59-8BA5-3688AC3FF62E}" type="presParOf" srcId="{8EC1FCC0-2F02-43AE-ACBD-A099F3C46597}" destId="{EBC56263-0F5B-4775-BD90-A175CA1FE86A}" srcOrd="0" destOrd="0" presId="urn:microsoft.com/office/officeart/2005/8/layout/hList1"/>
    <dgm:cxn modelId="{484DF521-032E-402C-9756-5E1C6432BC4F}" type="presParOf" srcId="{8EC1FCC0-2F02-43AE-ACBD-A099F3C46597}" destId="{D3CAD05B-17AD-4455-8B36-EF6EAC6FEA16}" srcOrd="1" destOrd="0" presId="urn:microsoft.com/office/officeart/2005/8/layout/hList1"/>
    <dgm:cxn modelId="{D15B25DA-8B19-4465-B145-057181EDE833}" type="presParOf" srcId="{D303E1A6-7013-4725-AC3E-051A75F9252D}" destId="{E92E04B2-95B0-42B6-A232-319308FD1268}" srcOrd="1" destOrd="0" presId="urn:microsoft.com/office/officeart/2005/8/layout/hList1"/>
    <dgm:cxn modelId="{A15C503C-2E6D-4EC7-B940-5F630E138820}" type="presParOf" srcId="{D303E1A6-7013-4725-AC3E-051A75F9252D}" destId="{CBB599E6-2A40-4847-B356-6AEFCF5CA4FA}" srcOrd="2" destOrd="0" presId="urn:microsoft.com/office/officeart/2005/8/layout/hList1"/>
    <dgm:cxn modelId="{2C6C3F3E-DAB1-49D6-93E1-5C47D1CFAF30}" type="presParOf" srcId="{CBB599E6-2A40-4847-B356-6AEFCF5CA4FA}" destId="{736E71FC-12FF-47A5-BCF0-79897C6E7C74}" srcOrd="0" destOrd="0" presId="urn:microsoft.com/office/officeart/2005/8/layout/hList1"/>
    <dgm:cxn modelId="{3435A719-467B-46CE-A8C0-FABB76740DBC}" type="presParOf" srcId="{CBB599E6-2A40-4847-B356-6AEFCF5CA4FA}" destId="{13AD3245-B30D-472B-A25B-2E5F063EC969}" srcOrd="1" destOrd="0" presId="urn:microsoft.com/office/officeart/2005/8/layout/h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C56263-0F5B-4775-BD90-A175CA1FE86A}">
      <dsp:nvSpPr>
        <dsp:cNvPr id="0" name=""/>
        <dsp:cNvSpPr/>
      </dsp:nvSpPr>
      <dsp:spPr>
        <a:xfrm>
          <a:off x="0" y="95832"/>
          <a:ext cx="3937415" cy="8778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Апробация ПРП НОО </a:t>
          </a:r>
          <a:br>
            <a:rPr lang="ru-RU" sz="2400" b="1" kern="1200" dirty="0" smtClean="0"/>
          </a:br>
          <a:endParaRPr lang="ru-RU" sz="2400" kern="1200" dirty="0" smtClean="0"/>
        </a:p>
      </dsp:txBody>
      <dsp:txXfrm>
        <a:off x="0" y="95832"/>
        <a:ext cx="3937415" cy="877888"/>
      </dsp:txXfrm>
    </dsp:sp>
    <dsp:sp modelId="{D3CAD05B-17AD-4455-8B36-EF6EAC6FEA16}">
      <dsp:nvSpPr>
        <dsp:cNvPr id="0" name=""/>
        <dsp:cNvSpPr/>
      </dsp:nvSpPr>
      <dsp:spPr>
        <a:xfrm>
          <a:off x="41" y="954618"/>
          <a:ext cx="3937415" cy="29975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/>
            <a:t>77 ОО</a:t>
          </a:r>
          <a:br>
            <a:rPr lang="ru-RU" sz="2600" b="1" kern="1200" dirty="0" smtClean="0"/>
          </a:br>
          <a:r>
            <a:rPr lang="ru-RU" sz="2600" b="1" kern="1200" dirty="0" smtClean="0"/>
            <a:t>369 участников</a:t>
          </a:r>
          <a:br>
            <a:rPr lang="ru-RU" sz="2600" b="1" kern="1200" dirty="0" smtClean="0"/>
          </a:br>
          <a:r>
            <a:rPr lang="ru-RU" sz="2600" b="1" kern="1200" dirty="0" smtClean="0"/>
            <a:t>388 экспертиз</a:t>
          </a:r>
          <a:br>
            <a:rPr lang="ru-RU" sz="2600" b="1" kern="1200" dirty="0" smtClean="0"/>
          </a:br>
          <a:r>
            <a:rPr lang="ru-RU" sz="2600" b="1" kern="1200" dirty="0" smtClean="0"/>
            <a:t>328 экспертная оценка</a:t>
          </a:r>
          <a:br>
            <a:rPr lang="ru-RU" sz="2600" b="1" kern="1200" dirty="0" smtClean="0"/>
          </a:br>
          <a:r>
            <a:rPr lang="ru-RU" sz="2600" b="1" kern="1200" dirty="0" smtClean="0"/>
            <a:t>60 – использование в учебном процессе </a:t>
          </a:r>
          <a:endParaRPr lang="ru-RU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600" kern="1200" dirty="0"/>
        </a:p>
      </dsp:txBody>
      <dsp:txXfrm>
        <a:off x="41" y="954618"/>
        <a:ext cx="3937415" cy="2997539"/>
      </dsp:txXfrm>
    </dsp:sp>
    <dsp:sp modelId="{736E71FC-12FF-47A5-BCF0-79897C6E7C74}">
      <dsp:nvSpPr>
        <dsp:cNvPr id="0" name=""/>
        <dsp:cNvSpPr/>
      </dsp:nvSpPr>
      <dsp:spPr>
        <a:xfrm>
          <a:off x="4488736" y="93488"/>
          <a:ext cx="3937415" cy="8778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Апробация ПРП ООО </a:t>
          </a:r>
          <a:br>
            <a:rPr lang="ru-RU" sz="2400" b="1" kern="1200" dirty="0" smtClean="0"/>
          </a:br>
          <a:endParaRPr lang="ru-RU" sz="2400" kern="1200" dirty="0"/>
        </a:p>
      </dsp:txBody>
      <dsp:txXfrm>
        <a:off x="4488736" y="93488"/>
        <a:ext cx="3937415" cy="877888"/>
      </dsp:txXfrm>
    </dsp:sp>
    <dsp:sp modelId="{13AD3245-B30D-472B-A25B-2E5F063EC969}">
      <dsp:nvSpPr>
        <dsp:cNvPr id="0" name=""/>
        <dsp:cNvSpPr/>
      </dsp:nvSpPr>
      <dsp:spPr>
        <a:xfrm>
          <a:off x="4488695" y="954618"/>
          <a:ext cx="3937415" cy="29975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b="1" kern="1200" dirty="0" smtClean="0"/>
            <a:t>37 ОО</a:t>
          </a:r>
          <a:br>
            <a:rPr lang="ru-RU" sz="2600" b="1" kern="1200" dirty="0" smtClean="0"/>
          </a:br>
          <a:r>
            <a:rPr lang="ru-RU" sz="2600" b="1" kern="1200" dirty="0" smtClean="0"/>
            <a:t>198 участников</a:t>
          </a:r>
          <a:br>
            <a:rPr lang="ru-RU" sz="2600" b="1" kern="1200" dirty="0" smtClean="0"/>
          </a:br>
          <a:r>
            <a:rPr lang="ru-RU" sz="2600" b="1" kern="1200" dirty="0" smtClean="0"/>
            <a:t>208 экспертиз</a:t>
          </a:r>
          <a:br>
            <a:rPr lang="ru-RU" sz="2600" b="1" kern="1200" dirty="0" smtClean="0"/>
          </a:br>
          <a:r>
            <a:rPr lang="ru-RU" sz="2600" b="1" kern="1200" dirty="0" smtClean="0"/>
            <a:t>184 экспертная оценка</a:t>
          </a:r>
          <a:br>
            <a:rPr lang="ru-RU" sz="2600" b="1" kern="1200" dirty="0" smtClean="0"/>
          </a:br>
          <a:r>
            <a:rPr lang="ru-RU" sz="2600" b="1" kern="1200" dirty="0" smtClean="0"/>
            <a:t>24– использование в учебном процессе </a:t>
          </a:r>
          <a:endParaRPr lang="ru-RU" sz="2600" kern="1200" dirty="0"/>
        </a:p>
      </dsp:txBody>
      <dsp:txXfrm>
        <a:off x="4488695" y="954618"/>
        <a:ext cx="3937415" cy="29975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dsoo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dsoo.ru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edsoo.ru/constructor/23278/" TargetMode="External"/><Relationship Id="rId4" Type="http://schemas.openxmlformats.org/officeDocument/2006/relationships/hyperlink" Target="https://edu.gov.ru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42873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ФГОС </a:t>
            </a:r>
          </a:p>
          <a:p>
            <a:pPr algn="ctr"/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третьего поколения.</a:t>
            </a:r>
            <a:b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Изменения.</a:t>
            </a:r>
            <a:endParaRPr lang="ru-RU" sz="6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Расписан формат работы в рамках каждого предмета для развития этих навыков (проведение лабораторных работ, внеурочной деятельности и т.д.).</a:t>
            </a:r>
          </a:p>
          <a:p>
            <a:pPr marL="0" lv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Зафиксированы контрольные точки с конкретными результатами учеников.</a:t>
            </a:r>
          </a:p>
          <a:p>
            <a:pPr marL="0" lv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Строго обозначено, какие темы должны освоить дети в определенный год обучения. </a:t>
            </a:r>
          </a:p>
          <a:p>
            <a:pPr marL="0" lv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Содержание тем по новым ФГОС не рекомендовано менять местами (ранее это допускалось).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изменения,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внесенные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обновленный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2021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изменения,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внесенные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обновленный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2021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Вводится предмет </a:t>
            </a:r>
            <a:r>
              <a:rPr lang="ru-RU" sz="3400" dirty="0" smtClean="0">
                <a:solidFill>
                  <a:srgbClr val="E210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«Функциональная грамотность»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 как одна из составляющих на уроках географии, </a:t>
            </a:r>
            <a:r>
              <a:rPr lang="ru-RU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математики, информатики,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окружающего мира.</a:t>
            </a:r>
          </a:p>
          <a:p>
            <a:pPr marL="0" lvl="0" indent="0" algn="just">
              <a:buNone/>
            </a:pP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10) Учитываются возрастные и психологические особенности учеников всех классов. Главное, чтобы ребята не были перегружены. Кроме того, уточнено минимальное и максимальное количество часов, необходимых для полноценной реализации основных образовательных программ. </a:t>
            </a:r>
          </a:p>
          <a:p>
            <a:pPr marL="0" indent="0" algn="just">
              <a:buNone/>
            </a:pP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Расширяются возможности для реализации права выбора педагогическими работниками методик обучения и воспитания.</a:t>
            </a:r>
          </a:p>
          <a:p>
            <a:pPr marL="0" indent="0" algn="just">
              <a:buNone/>
            </a:pP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Школы имеют право обучать детей на родном языке, то есть на любом языке Российской Федерации.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изменения,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внесенные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обновленный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2021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5143536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Прописана процедура оценки качества образования (ВПР, РДР и т.д.)</a:t>
            </a:r>
          </a:p>
          <a:p>
            <a:pPr marL="0" indent="0" algn="just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Прописана возможность реализации системы образования через семейное обучение, когда семьи могут самостоятельно выбрать для своего ребенка образовательный маршрут.</a:t>
            </a:r>
          </a:p>
          <a:p>
            <a:pPr marL="0" indent="0" algn="just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Обеспечение доступа к информационно-образовательной среде образовательной организации, в том числе электронной. </a:t>
            </a:r>
          </a:p>
          <a:p>
            <a:pPr marL="0" indent="0" algn="just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16) Введены единые требования к составлению рабочих программ, в том числе и программ внеурочной деятельности.</a:t>
            </a:r>
          </a:p>
          <a:p>
            <a:pPr marL="0" lvl="0" indent="0" algn="just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Определено базовое содержание программы воспитания.</a:t>
            </a:r>
          </a:p>
          <a:p>
            <a:pPr marL="0" lvl="0" indent="0" algn="just">
              <a:buNone/>
            </a:pP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Уточнены задачи и условия программы коррекционной работы с детьми с ОВЗ.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142852"/>
            <a:ext cx="71785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Microsoft YaHei UI" pitchFamily="34" charset="-122"/>
                <a:ea typeface="Microsoft YaHei UI" pitchFamily="34" charset="-122"/>
                <a:cs typeface="Times New Roman" pitchFamily="18" charset="0"/>
              </a:rPr>
              <a:t>Изменения в объеме аудиторной нагрузки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643042" y="928670"/>
          <a:ext cx="5175274" cy="2308903"/>
        </p:xfrm>
        <a:graphic>
          <a:graphicData uri="http://schemas.openxmlformats.org/drawingml/2006/table">
            <a:tbl>
              <a:tblPr/>
              <a:tblGrid>
                <a:gridCol w="2848283"/>
                <a:gridCol w="1237361"/>
                <a:gridCol w="1089630"/>
              </a:tblGrid>
              <a:tr h="534801">
                <a:tc>
                  <a:txBody>
                    <a:bodyPr/>
                    <a:lstStyle/>
                    <a:p>
                      <a:pPr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marL="179705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E86D1F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Стандарт</a:t>
                      </a:r>
                      <a:r>
                        <a:rPr lang="en-US" sz="2000" b="1" dirty="0">
                          <a:solidFill>
                            <a:srgbClr val="E86D1F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/</a:t>
                      </a:r>
                      <a:r>
                        <a:rPr lang="en-US" sz="2000" b="1" dirty="0" err="1">
                          <a:solidFill>
                            <a:srgbClr val="E86D1F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Показатель</a:t>
                      </a:r>
                      <a:endParaRPr lang="ru-RU" sz="20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E86D1F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ФГОС</a:t>
                      </a:r>
                      <a:r>
                        <a:rPr lang="en-US" sz="2000" b="1" spc="-55" dirty="0">
                          <a:solidFill>
                            <a:srgbClr val="E86D1F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E86D1F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ООО</a:t>
                      </a:r>
                      <a:endParaRPr lang="ru-RU" sz="20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7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200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E86D1F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Было</a:t>
                      </a:r>
                      <a:endParaRPr lang="ru-RU" sz="20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spcBef>
                          <a:spcPts val="31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E86D1F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Стало</a:t>
                      </a:r>
                      <a:endParaRPr lang="ru-RU" sz="20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4300">
                <a:tc>
                  <a:txBody>
                    <a:bodyPr/>
                    <a:lstStyle/>
                    <a:p>
                      <a:pPr marL="179705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Минимальное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количество</a:t>
                      </a:r>
                      <a:r>
                        <a:rPr lang="en-US" sz="2000" spc="5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часов</a:t>
                      </a:r>
                      <a:endParaRPr lang="ru-RU" sz="20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880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5267</a:t>
                      </a:r>
                      <a:endParaRPr lang="ru-RU" sz="200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5058</a:t>
                      </a:r>
                      <a:endParaRPr lang="ru-RU" sz="20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64300">
                <a:tc>
                  <a:txBody>
                    <a:bodyPr/>
                    <a:lstStyle/>
                    <a:p>
                      <a:pPr marL="179705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Максимальное</a:t>
                      </a:r>
                      <a:r>
                        <a:rPr lang="en-US" sz="2000" spc="1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количество</a:t>
                      </a:r>
                      <a:r>
                        <a:rPr lang="en-US" sz="2000" spc="15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 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часов</a:t>
                      </a:r>
                      <a:endParaRPr lang="ru-RU" sz="200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2245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6020</a:t>
                      </a:r>
                      <a:endParaRPr lang="ru-RU" sz="200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0">
                        <a:spcBef>
                          <a:spcPts val="34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Times New Roman" pitchFamily="18" charset="0"/>
                          <a:ea typeface="Trebuchet MS"/>
                          <a:cs typeface="Times New Roman" pitchFamily="18" charset="0"/>
                        </a:rPr>
                        <a:t>5549</a:t>
                      </a:r>
                      <a:endParaRPr lang="ru-RU" sz="2000" dirty="0">
                        <a:latin typeface="Times New Roman" pitchFamily="18" charset="0"/>
                        <a:ea typeface="Trebuchet MS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0"/>
            <a:ext cx="42347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/>
              <a:t>Требования к рабочим программам</a:t>
            </a:r>
            <a:endParaRPr lang="ru-RU" sz="20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500042"/>
          <a:ext cx="9144000" cy="6334760"/>
        </p:xfrm>
        <a:graphic>
          <a:graphicData uri="http://schemas.openxmlformats.org/drawingml/2006/table">
            <a:tbl>
              <a:tblPr/>
              <a:tblGrid>
                <a:gridCol w="2811702"/>
                <a:gridCol w="3115514"/>
                <a:gridCol w="3216784"/>
              </a:tblGrid>
              <a:tr h="4286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Критерий		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Старый</a:t>
                      </a:r>
                      <a:r>
                        <a:rPr lang="ru-RU" sz="1800" b="1" spc="-45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ФГОС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 b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Новый</a:t>
                      </a:r>
                      <a:r>
                        <a:rPr lang="ru-RU" sz="1800" b="1" spc="-35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ФГОС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</a:t>
                      </a:r>
                      <a:r>
                        <a:rPr lang="ru-RU" sz="1800" spc="2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Рабочие</a:t>
                      </a:r>
                      <a:r>
                        <a:rPr lang="ru-RU" sz="1800" spc="2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r>
                        <a:rPr lang="ru-RU" sz="1800" spc="2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учебных</a:t>
                      </a:r>
                      <a:r>
                        <a:rPr lang="ru-RU" sz="1800" spc="2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предметов</a:t>
                      </a:r>
                      <a:r>
                        <a:rPr lang="ru-RU" sz="1800" spc="-3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spc="-3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курсов,</a:t>
                      </a:r>
                      <a:r>
                        <a:rPr lang="ru-RU" sz="1800" spc="-2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800" spc="-3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том</a:t>
                      </a:r>
                      <a:r>
                        <a:rPr lang="ru-RU" sz="1800" spc="-3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</a:t>
                      </a:r>
                      <a:r>
                        <a:rPr lang="ru-RU" sz="1800" spc="-2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spc="-3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внеурочной</a:t>
                      </a:r>
                      <a:r>
                        <a:rPr lang="ru-RU" sz="1800" spc="-24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Рабочие программы</a:t>
                      </a:r>
                      <a:r>
                        <a:rPr lang="ru-RU" sz="1800" spc="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учебных</a:t>
                      </a:r>
                      <a:r>
                        <a:rPr lang="ru-RU" sz="1800" spc="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предметов,</a:t>
                      </a:r>
                      <a:r>
                        <a:rPr lang="ru-RU" sz="1800" spc="12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учебных</a:t>
                      </a:r>
                      <a:r>
                        <a:rPr lang="ru-RU" sz="1800" spc="12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курсов,</a:t>
                      </a:r>
                      <a:r>
                        <a:rPr lang="ru-RU" sz="1800" spc="12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800" spc="12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том</a:t>
                      </a:r>
                      <a:r>
                        <a:rPr lang="ru-RU" sz="1800" spc="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</a:t>
                      </a:r>
                      <a:r>
                        <a:rPr lang="ru-RU" sz="1800" spc="16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spc="16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внеурочной</a:t>
                      </a:r>
                      <a:r>
                        <a:rPr lang="ru-RU" sz="1800" spc="16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деятельности,</a:t>
                      </a:r>
                      <a:r>
                        <a:rPr lang="ru-RU" sz="1800" spc="-23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учебных</a:t>
                      </a:r>
                      <a:r>
                        <a:rPr lang="ru-RU" sz="1800" spc="-4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модулей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5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  <a:tabLst>
                          <a:tab pos="1888490" algn="r"/>
                        </a:tabLs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Структура</a:t>
                      </a:r>
                      <a:r>
                        <a:rPr lang="ru-RU" sz="1800" spc="3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рабочих</a:t>
                      </a:r>
                      <a:r>
                        <a:rPr lang="ru-RU" sz="1800" spc="3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	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35"/>
                        </a:spcBef>
                        <a:spcAft>
                          <a:spcPts val="0"/>
                        </a:spcAft>
                        <a:tabLst>
                          <a:tab pos="2573655" algn="l"/>
                        </a:tabLs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Различается</a:t>
                      </a:r>
                      <a:r>
                        <a:rPr lang="ru-RU" sz="1800" spc="4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1800" spc="3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рабочих</a:t>
                      </a:r>
                      <a:r>
                        <a:rPr lang="ru-RU" sz="1800" spc="4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учебных предметов, курсов и курсов</a:t>
                      </a:r>
                      <a:r>
                        <a:rPr lang="ru-RU" sz="1800" spc="-24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внеурочной</a:t>
                      </a:r>
                      <a:r>
                        <a:rPr lang="ru-RU" sz="1800" spc="-6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Одинаковая для</a:t>
                      </a:r>
                      <a:r>
                        <a:rPr lang="ru-RU" sz="1800" spc="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всех рабочих</a:t>
                      </a:r>
                      <a:r>
                        <a:rPr lang="ru-RU" sz="1800" spc="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программ,</a:t>
                      </a:r>
                      <a:r>
                        <a:rPr lang="ru-RU" sz="1800" spc="-3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800" spc="-2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том</a:t>
                      </a:r>
                      <a:r>
                        <a:rPr lang="ru-RU" sz="1800" spc="-3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</a:t>
                      </a:r>
                      <a:r>
                        <a:rPr lang="ru-RU" sz="1800" spc="-2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spc="-3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</a:t>
                      </a:r>
                      <a:r>
                        <a:rPr lang="ru-RU" sz="1800" spc="-24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внеурочной</a:t>
                      </a:r>
                      <a:r>
                        <a:rPr lang="ru-RU" sz="1800" spc="-2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54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Тематическое</a:t>
                      </a:r>
                      <a:r>
                        <a:rPr lang="ru-RU" sz="1800" spc="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r>
                        <a:rPr lang="ru-RU" sz="1800" spc="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рабочих программ учебных</a:t>
                      </a:r>
                      <a:r>
                        <a:rPr lang="ru-RU" sz="1800" spc="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предметов,</a:t>
                      </a:r>
                      <a:r>
                        <a:rPr lang="ru-RU" sz="1800" spc="-5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курсов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учетом рабочей программы воспитания с указанием количества часов,</a:t>
                      </a:r>
                      <a:r>
                        <a:rPr lang="ru-RU" sz="1800" spc="-24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отводимых</a:t>
                      </a:r>
                      <a:r>
                        <a:rPr lang="ru-RU" sz="1800" spc="2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ru-RU" sz="1800" spc="2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освоение</a:t>
                      </a:r>
                      <a:r>
                        <a:rPr lang="ru-RU" sz="1800" spc="2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каждой</a:t>
                      </a:r>
                      <a:r>
                        <a:rPr lang="ru-RU" sz="1800" spc="2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темы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1800" spc="1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указанием</a:t>
                      </a:r>
                      <a:r>
                        <a:rPr lang="ru-RU" sz="1800" spc="1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количества</a:t>
                      </a:r>
                      <a:r>
                        <a:rPr lang="ru-RU" sz="1800" spc="1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академических часов, отводимых на освоение</a:t>
                      </a:r>
                      <a:r>
                        <a:rPr lang="ru-RU" sz="1800" spc="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каждой</a:t>
                      </a:r>
                      <a:r>
                        <a:rPr lang="ru-RU" sz="1800" spc="2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темы,</a:t>
                      </a:r>
                      <a:r>
                        <a:rPr lang="ru-RU" sz="1800" spc="2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возможности</a:t>
                      </a:r>
                      <a:r>
                        <a:rPr lang="ru-RU" sz="1800" spc="2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исполь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800" spc="-24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зования</a:t>
                      </a:r>
                      <a:r>
                        <a:rPr lang="ru-RU" sz="1800" spc="-5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  <a:r>
                        <a:rPr lang="ru-RU" sz="1800" spc="-4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этой</a:t>
                      </a:r>
                      <a:r>
                        <a:rPr lang="ru-RU" sz="1800" spc="-5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теме</a:t>
                      </a:r>
                      <a:r>
                        <a:rPr lang="ru-RU" sz="1800" spc="-4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ЭОР</a:t>
                      </a:r>
                      <a:r>
                        <a:rPr lang="ru-RU" sz="1800" spc="-5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spc="-4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ЦОР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5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Тематическое</a:t>
                      </a:r>
                      <a:r>
                        <a:rPr lang="ru-RU" sz="1800" spc="3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r>
                        <a:rPr lang="ru-RU" sz="1800" spc="-23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рабочих</a:t>
                      </a:r>
                      <a:r>
                        <a:rPr lang="ru-RU" sz="1800" spc="2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</a:t>
                      </a:r>
                      <a:r>
                        <a:rPr lang="ru-RU" sz="1800" spc="2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курсов</a:t>
                      </a:r>
                      <a:r>
                        <a:rPr lang="ru-RU" sz="1800" spc="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внеурочной</a:t>
                      </a:r>
                      <a:r>
                        <a:rPr lang="ru-RU" sz="1800" spc="-1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 учетом рабочей программы воспитания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4790" marR="64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42844" y="357166"/>
          <a:ext cx="8786874" cy="2839212"/>
        </p:xfrm>
        <a:graphic>
          <a:graphicData uri="http://schemas.openxmlformats.org/drawingml/2006/table">
            <a:tbl>
              <a:tblPr/>
              <a:tblGrid>
                <a:gridCol w="2701888"/>
                <a:gridCol w="2993835"/>
                <a:gridCol w="309115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Критерий		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Старый</a:t>
                      </a:r>
                      <a:r>
                        <a:rPr lang="ru-RU" sz="1800" b="1" spc="-45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ФГОС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460"/>
                        </a:spcAft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Новый</a:t>
                      </a:r>
                      <a:r>
                        <a:rPr lang="ru-RU" sz="1800" b="1" spc="-35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ФГОС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9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Учет</a:t>
                      </a:r>
                      <a:r>
                        <a:rPr lang="ru-RU" sz="1800" spc="1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рабочей</a:t>
                      </a:r>
                      <a:r>
                        <a:rPr lang="ru-RU" sz="1800" spc="1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r>
                        <a:rPr lang="ru-RU" sz="1800" spc="-24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90" algn="just">
                        <a:lnSpc>
                          <a:spcPct val="115000"/>
                        </a:lnSpc>
                        <a:spcBef>
                          <a:spcPts val="645"/>
                        </a:spcBef>
                        <a:spcAft>
                          <a:spcPts val="0"/>
                        </a:spcAft>
                      </a:pPr>
                      <a:r>
                        <a:rPr lang="ru-RU" sz="1800" spc="-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Только</a:t>
                      </a:r>
                      <a:r>
                        <a:rPr lang="ru-RU" sz="1800" spc="-4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spc="-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800" spc="-3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spc="-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разделе</a:t>
                      </a:r>
                      <a:r>
                        <a:rPr lang="ru-RU" sz="1800" spc="-3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spc="-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«Тематическое</a:t>
                      </a:r>
                      <a:r>
                        <a:rPr lang="ru-RU" sz="1800" spc="-3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планирование»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</a:t>
                      </a:r>
                      <a:r>
                        <a:rPr lang="ru-RU" sz="1800" spc="7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всех</a:t>
                      </a:r>
                      <a:r>
                        <a:rPr lang="ru-RU" sz="1800" spc="7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разделах</a:t>
                      </a:r>
                      <a:r>
                        <a:rPr lang="ru-RU" sz="1800" spc="7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рабочей</a:t>
                      </a:r>
                      <a:r>
                        <a:rPr lang="ru-RU" sz="1800" spc="7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5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Особенности</a:t>
                      </a:r>
                      <a:r>
                        <a:rPr lang="ru-RU" sz="1800" spc="8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рабочей</a:t>
                      </a:r>
                      <a:r>
                        <a:rPr lang="ru-RU" sz="1800" spc="9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про-</a:t>
                      </a:r>
                      <a:r>
                        <a:rPr lang="ru-RU" sz="1800" spc="-24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граммы</a:t>
                      </a:r>
                      <a:r>
                        <a:rPr lang="ru-RU" sz="1800" spc="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курса</a:t>
                      </a:r>
                      <a:r>
                        <a:rPr lang="ru-RU" sz="1800" spc="1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внеурочной</a:t>
                      </a:r>
                      <a:r>
                        <a:rPr lang="ru-RU" sz="1800" spc="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содержании программы должны</a:t>
                      </a:r>
                      <a:r>
                        <a:rPr lang="ru-RU" sz="1800" spc="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быть указаны формы организации</a:t>
                      </a:r>
                      <a:r>
                        <a:rPr lang="ru-RU" sz="1800" spc="5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spc="-5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виды</a:t>
                      </a:r>
                      <a:r>
                        <a:rPr lang="ru-RU" sz="1800" spc="-5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32385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800" spc="5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программе</a:t>
                      </a:r>
                      <a:r>
                        <a:rPr lang="ru-RU" sz="1800" spc="5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должны</a:t>
                      </a:r>
                      <a:r>
                        <a:rPr lang="ru-RU" sz="1800" spc="5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быть</a:t>
                      </a:r>
                      <a:r>
                        <a:rPr lang="ru-RU" sz="1800" spc="55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указаны</a:t>
                      </a:r>
                      <a:r>
                        <a:rPr lang="ru-RU" sz="1800" spc="-24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формы</a:t>
                      </a:r>
                      <a:r>
                        <a:rPr lang="ru-RU" sz="1800" spc="-6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проведения</a:t>
                      </a:r>
                      <a:r>
                        <a:rPr lang="ru-RU" sz="1800" spc="-6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занятий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8929718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профильном уровне больше тем дискретной математики (графы, комбинаторика, теория чисел, теория вероятностей), больше методов решения уравнений и неравенств. Вот ещё что входит на профильном уровне, и не входит на базовом: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строить высказывания и рассуждения на основе логических правил, решать логические задачи;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выводить формулы и приводить доказательства, в том чисел методом "от противного" и методом математической индукции;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умение свободно оперировать свойствами геометрических фигур, самостоятельно формулировать определения изучаемых фигур, выдвигать гипотезы о свойствах и признаках геометрических фигур, обосновывать или опровергать их, умение проводить классификацию фигур по различным признакам, умение выполнять необходимые дополнительные построения, исследовать возможность применения теорем и формул для решения задач.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Рисунок 1" descr="imag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928670"/>
            <a:ext cx="8714445" cy="901703"/>
          </a:xfrm>
          <a:prstGeom prst="rect">
            <a:avLst/>
          </a:prstGeom>
          <a:noFill/>
        </p:spPr>
      </p:pic>
      <p:pic>
        <p:nvPicPr>
          <p:cNvPr id="29699" name="Рисунок 2" descr="imag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5" y="1857364"/>
            <a:ext cx="8858311" cy="916589"/>
          </a:xfrm>
          <a:prstGeom prst="rect">
            <a:avLst/>
          </a:prstGeom>
          <a:noFill/>
        </p:spPr>
      </p:pic>
      <p:pic>
        <p:nvPicPr>
          <p:cNvPr id="29698" name="Рисунок 3" descr="imag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928934"/>
            <a:ext cx="9144000" cy="990600"/>
          </a:xfrm>
          <a:prstGeom prst="rect">
            <a:avLst/>
          </a:prstGeom>
          <a:noFill/>
        </p:spPr>
      </p:pic>
      <p:pic>
        <p:nvPicPr>
          <p:cNvPr id="29697" name="Рисунок 4" descr="image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857628"/>
            <a:ext cx="9144000" cy="1203326"/>
          </a:xfrm>
          <a:prstGeom prst="rect">
            <a:avLst/>
          </a:prstGeom>
          <a:noFill/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892971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Одними и теми же понятиями на базовом уровне ученики будут оперировать, а на профильном -- свободно оперировать: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ssets-global.website-files.com/599873abab717100012c91ea/5efc7d137616e98316bd919c_BSLHmQz8Tsc.jpg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285728"/>
            <a:ext cx="8786874" cy="5801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4" y="365126"/>
            <a:ext cx="6929438" cy="487131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Последовательность действий по введению ФГОС</a:t>
            </a:r>
            <a:endParaRPr lang="ru-RU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41346411"/>
              </p:ext>
            </p:extLst>
          </p:nvPr>
        </p:nvGraphicFramePr>
        <p:xfrm>
          <a:off x="491899" y="1159332"/>
          <a:ext cx="7886700" cy="3876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2125"/>
                <a:gridCol w="733610"/>
                <a:gridCol w="720931"/>
                <a:gridCol w="752599"/>
                <a:gridCol w="736765"/>
                <a:gridCol w="736765"/>
                <a:gridCol w="736765"/>
                <a:gridCol w="736765"/>
                <a:gridCol w="736765"/>
                <a:gridCol w="733610"/>
              </a:tblGrid>
              <a:tr h="372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Класс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6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</a:tr>
              <a:tr h="5909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2022/2023 учебный год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2"/>
                    </a:solidFill>
                  </a:tcPr>
                </a:tc>
              </a:tr>
              <a:tr h="595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</a:t>
                      </a:r>
                      <a:r>
                        <a:rPr lang="en-US" sz="1600" dirty="0" smtClean="0">
                          <a:effectLst/>
                        </a:rPr>
                        <a:t>3</a:t>
                      </a:r>
                      <a:r>
                        <a:rPr lang="ru-RU" sz="1600" dirty="0" smtClean="0">
                          <a:effectLst/>
                        </a:rPr>
                        <a:t>/202</a:t>
                      </a:r>
                      <a:r>
                        <a:rPr lang="en-US" sz="1600" dirty="0" smtClean="0">
                          <a:effectLst/>
                        </a:rPr>
                        <a:t>4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учебный год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</a:tr>
              <a:tr h="5959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2024/2025 учебный год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2025/2026 учебный год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2026/2027 учебный</a:t>
                      </a:r>
                      <a:r>
                        <a:rPr lang="ru-RU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год</a:t>
                      </a: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Обществозна-ние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Физика, информатика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Химия, ОБЖ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35" marR="51435" marT="0" marB="0">
                    <a:noFill/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491899" y="501173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Обязательное введение ФГОС</a:t>
            </a:r>
          </a:p>
          <a:p>
            <a:endParaRPr lang="ru-RU" dirty="0"/>
          </a:p>
          <a:p>
            <a:r>
              <a:rPr lang="ru-RU" dirty="0" smtClean="0"/>
              <a:t>Рекомендуемое введение ФГОС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Введение </a:t>
            </a:r>
            <a:r>
              <a:rPr lang="ru-RU" dirty="0"/>
              <a:t>ФГОС по мере готовности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25839" y="5543960"/>
            <a:ext cx="508227" cy="37285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80581" y="6116212"/>
            <a:ext cx="508227" cy="37285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825839" y="5011734"/>
            <a:ext cx="508227" cy="3728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/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0"/>
            <a:ext cx="1253518" cy="9087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8848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93" y="365126"/>
            <a:ext cx="7303443" cy="487131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Поддержка введения обновленных ФГОС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BF3E0453-3456-478E-B823-CDBB95888E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56779562"/>
              </p:ext>
            </p:extLst>
          </p:nvPr>
        </p:nvGraphicFramePr>
        <p:xfrm>
          <a:off x="292893" y="1084581"/>
          <a:ext cx="8549268" cy="48993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49756">
                  <a:extLst>
                    <a:ext uri="{9D8B030D-6E8A-4147-A177-3AD203B41FA5}">
                      <a16:colId xmlns="" xmlns:a16="http://schemas.microsoft.com/office/drawing/2014/main" val="2300183689"/>
                    </a:ext>
                  </a:extLst>
                </a:gridCol>
                <a:gridCol w="2849756">
                  <a:extLst>
                    <a:ext uri="{9D8B030D-6E8A-4147-A177-3AD203B41FA5}">
                      <a16:colId xmlns="" xmlns:a16="http://schemas.microsoft.com/office/drawing/2014/main" val="4237467393"/>
                    </a:ext>
                  </a:extLst>
                </a:gridCol>
                <a:gridCol w="2849756">
                  <a:extLst>
                    <a:ext uri="{9D8B030D-6E8A-4147-A177-3AD203B41FA5}">
                      <a16:colId xmlns="" xmlns:a16="http://schemas.microsoft.com/office/drawing/2014/main" val="2631226700"/>
                    </a:ext>
                  </a:extLst>
                </a:gridCol>
              </a:tblGrid>
              <a:tr h="41878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Сделано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 стадии завершения</a:t>
                      </a:r>
                    </a:p>
                  </a:txBody>
                  <a:tcPr marL="68580" marR="6858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Планируется</a:t>
                      </a:r>
                    </a:p>
                  </a:txBody>
                  <a:tcPr marL="68580" marR="6858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2285239"/>
                  </a:ext>
                </a:extLst>
              </a:tr>
              <a:tr h="444023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/>
                        <a:t>Федеральные государственные образовательные стандарты начального общего и основного общего образования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/>
                        <a:t>Примерные </a:t>
                      </a:r>
                      <a:r>
                        <a:rPr lang="ru-RU" sz="1600" dirty="0"/>
                        <a:t>рабочие программы по учебным </a:t>
                      </a:r>
                      <a:r>
                        <a:rPr lang="ru-RU" sz="1600" dirty="0" smtClean="0"/>
                        <a:t>предметам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 smtClean="0"/>
                        <a:t>Универсальные кодификаторы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endParaRPr lang="ru-RU" sz="20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/>
                        <a:t>Методические рекомендации по введению ФГОС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/>
                        <a:t>Типовой план введения ФГОС в субъекте Российской Федерации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/>
                        <a:t>ПООП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/>
                        <a:t>Примерные рабочие программы углубленного уровня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/>
                        <a:t>Утверждение нового порядка формирования ФПУ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600" dirty="0"/>
                        <a:t>Методические рекомендации по </a:t>
                      </a:r>
                      <a:r>
                        <a:rPr lang="ru-RU" sz="1600" dirty="0" smtClean="0"/>
                        <a:t>внеурочной деятельности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600" dirty="0" smtClean="0"/>
                        <a:t>Типовой комплект методических</a:t>
                      </a:r>
                      <a:r>
                        <a:rPr lang="ru-RU" sz="1600" baseline="0" dirty="0" smtClean="0"/>
                        <a:t> документов</a:t>
                      </a:r>
                      <a:endParaRPr lang="ru-RU" sz="1600" dirty="0"/>
                    </a:p>
                  </a:txBody>
                  <a:tcPr marL="68580" marR="6858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/>
                        <a:t>Экспертиза УМК на соответствие обновленным ФГОС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dirty="0"/>
                        <a:t>Утверждение обновленного ФПУ</a:t>
                      </a:r>
                    </a:p>
                  </a:txBody>
                  <a:tcPr marL="68580" marR="6858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532821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87758" y="6241799"/>
            <a:ext cx="1876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https://edsoo.ru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16632"/>
            <a:ext cx="1362715" cy="9125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97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7109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Направления обеспечения </a:t>
            </a:r>
            <a:b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введения ФГОС в 2022 году </a:t>
            </a:r>
            <a:endParaRPr lang="ru-RU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нормативное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финансово-экономическое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организационное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кадровое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информационное </a:t>
            </a:r>
          </a:p>
          <a:p>
            <a:r>
              <a:rPr lang="ru-RU" b="1" dirty="0">
                <a:solidFill>
                  <a:srgbClr val="002060"/>
                </a:solidFill>
              </a:rPr>
              <a:t>м</a:t>
            </a:r>
            <a:r>
              <a:rPr lang="ru-RU" b="1" dirty="0" smtClean="0">
                <a:solidFill>
                  <a:srgbClr val="002060"/>
                </a:solidFill>
              </a:rPr>
              <a:t>атериально-техническое 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116632"/>
            <a:ext cx="1259632" cy="9361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42394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74638"/>
            <a:ext cx="4114800" cy="589066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04664"/>
            <a:ext cx="4032448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4270743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9074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7060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Участие Кузбасса в апробации </a:t>
            </a:r>
            <a:endParaRPr lang="ru-RU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Объект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1990083"/>
              </p:ext>
            </p:extLst>
          </p:nvPr>
        </p:nvGraphicFramePr>
        <p:xfrm>
          <a:off x="293838" y="2829112"/>
          <a:ext cx="8426152" cy="4028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"/>
          <p:cNvSpPr>
            <a:spLocks noGrp="1"/>
          </p:cNvSpPr>
          <p:nvPr/>
        </p:nvSpPr>
        <p:spPr>
          <a:xfrm>
            <a:off x="261827" y="836712"/>
            <a:ext cx="6372200" cy="187220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solidFill>
                  <a:srgbClr val="002060"/>
                </a:solidFill>
              </a:rPr>
              <a:t>Количество </a:t>
            </a:r>
            <a:r>
              <a:rPr lang="ru-RU" sz="2400" b="1" dirty="0" smtClean="0">
                <a:solidFill>
                  <a:srgbClr val="002060"/>
                </a:solidFill>
              </a:rPr>
              <a:t>участников апробации ПРП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28 муниципалитетов      82 ОО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567 участников        596 экспертиз  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512 экспертная оценка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84 – использование в учебном процессе </a:t>
            </a:r>
            <a:endParaRPr lang="ru-RU" sz="2400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9" y="116632"/>
            <a:ext cx="1259632" cy="9361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3583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322367">
            <a:off x="116978" y="4528151"/>
            <a:ext cx="3991707" cy="3581173"/>
          </a:xfrm>
          <a:prstGeom prst="rect">
            <a:avLst/>
          </a:prstGeom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Научно-методическое сопровождение ФГОС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271464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ru-RU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b="1" u="sng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edsoo</a:t>
            </a:r>
            <a:r>
              <a:rPr lang="ru-RU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.</a:t>
            </a:r>
            <a:r>
              <a:rPr lang="en-US" b="1" u="sng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ru</a:t>
            </a: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сайт, сопровождающий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введение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 апробацию Рабочих программ ФГОС</a:t>
            </a:r>
          </a:p>
          <a:p>
            <a:pPr marL="0" indent="0">
              <a:buNone/>
            </a:pP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https://edu.gov.ru/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lang="ru-RU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Минпросвещения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r>
              <a:rPr lang="en-US" dirty="0" smtClean="0">
                <a:hlinkClick r:id="rId5"/>
              </a:rPr>
              <a:t> </a:t>
            </a:r>
            <a:endParaRPr lang="ru-RU" dirty="0" smtClean="0">
              <a:hlinkClick r:id="rId5"/>
            </a:endParaRPr>
          </a:p>
          <a:p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4214810" y="4929198"/>
            <a:ext cx="5206127" cy="4839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изменения,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внесенные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обновленный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ФГОС 2021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 fontAlgn="t">
              <a:buNone/>
            </a:pPr>
            <a:endParaRPr lang="ru-RU" sz="1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fontAlgn="t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1) Впервые вводится ФГОС НО и ООО (5-9 классы) одновременно.</a:t>
            </a:r>
          </a:p>
          <a:p>
            <a:pPr marL="0" lv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Четко прописаны обязательства образовательного учреждения (в частности, школы) перед учениками и родителями.</a:t>
            </a:r>
          </a:p>
          <a:p>
            <a:pPr marL="0" lv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Сделан акцент на развитие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метапредметных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и личностных навыков.</a:t>
            </a:r>
          </a:p>
          <a:p>
            <a:pPr marL="0" lvl="0" indent="0" algn="just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Подробно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указан перечень предметных и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межпредметных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навыков, которыми должен обладать ученик в рамках каждой дисциплины (уметь доказать, интерпретировать, оперировать понятиями, решать задачи).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855</Words>
  <Application>Microsoft Office PowerPoint</Application>
  <PresentationFormat>Экран (4:3)</PresentationFormat>
  <Paragraphs>145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Последовательность действий по введению ФГОС</vt:lpstr>
      <vt:lpstr>Поддержка введения обновленных ФГОС</vt:lpstr>
      <vt:lpstr>Направления обеспечения  введения ФГОС в 2022 году </vt:lpstr>
      <vt:lpstr>Слайд 6</vt:lpstr>
      <vt:lpstr>Участие Кузбасса в апробации </vt:lpstr>
      <vt:lpstr>Научно-методическое сопровождение ФГОС</vt:lpstr>
      <vt:lpstr>Основные изменения,  внесенные в обновленный ФГОС 2021</vt:lpstr>
      <vt:lpstr>Основные изменения,  внесенные в обновленный ФГОС 2021</vt:lpstr>
      <vt:lpstr>Основные изменения,  внесенные в обновленный ФГОС 2021</vt:lpstr>
      <vt:lpstr>Основные изменения,  внесенные в обновленный ФГОС 2021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Гераськина</dc:creator>
  <cp:lastModifiedBy>Admin</cp:lastModifiedBy>
  <cp:revision>36</cp:revision>
  <dcterms:created xsi:type="dcterms:W3CDTF">2021-12-13T09:56:59Z</dcterms:created>
  <dcterms:modified xsi:type="dcterms:W3CDTF">2022-01-18T09:16:57Z</dcterms:modified>
</cp:coreProperties>
</file>